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71" r:id="rId2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65C0"/>
    <a:srgbClr val="00AEEE"/>
    <a:srgbClr val="C92405"/>
    <a:srgbClr val="DD2909"/>
    <a:srgbClr val="37D2EA"/>
    <a:srgbClr val="38E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32"/>
    <p:restoredTop sz="94615"/>
  </p:normalViewPr>
  <p:slideViewPr>
    <p:cSldViewPr snapToGrid="0" snapToObjects="1">
      <p:cViewPr varScale="1">
        <p:scale>
          <a:sx n="73" d="100"/>
          <a:sy n="73" d="100"/>
        </p:scale>
        <p:origin x="368" y="488"/>
      </p:cViewPr>
      <p:guideLst/>
    </p:cSldViewPr>
  </p:slideViewPr>
  <p:notesTextViewPr>
    <p:cViewPr>
      <p:scale>
        <a:sx n="75" d="100"/>
        <a:sy n="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-812800" y="0"/>
            <a:ext cx="15232066" cy="10160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 dirty="0"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idx="13"/>
          </p:nvPr>
        </p:nvSpPr>
        <p:spPr>
          <a:xfrm>
            <a:off x="2717800" y="635000"/>
            <a:ext cx="12357100" cy="823806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 dirty="0"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idx="13"/>
          </p:nvPr>
        </p:nvSpPr>
        <p:spPr>
          <a:xfrm>
            <a:off x="4533900" y="2603500"/>
            <a:ext cx="942975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 dirty="0"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6680200" y="5026947"/>
            <a:ext cx="6057901" cy="404070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 dirty="0"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6502400" y="886747"/>
            <a:ext cx="5867400" cy="3911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 dirty="0"/>
          </a:p>
        </p:txBody>
      </p:sp>
      <p:sp>
        <p:nvSpPr>
          <p:cNvPr id="85" name="Image"/>
          <p:cNvSpPr>
            <a:spLocks noGrp="1"/>
          </p:cNvSpPr>
          <p:nvPr>
            <p:ph type="pic" idx="15"/>
          </p:nvPr>
        </p:nvSpPr>
        <p:spPr>
          <a:xfrm>
            <a:off x="-2374900" y="889000"/>
            <a:ext cx="11976100" cy="798406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 dirty="0"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rasshopper Word of the Day"/>
          <p:cNvSpPr txBox="1"/>
          <p:nvPr/>
        </p:nvSpPr>
        <p:spPr>
          <a:xfrm>
            <a:off x="2381042" y="358709"/>
            <a:ext cx="9747861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700" b="1">
                <a:solidFill>
                  <a:schemeClr val="accent5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r>
              <a:rPr lang="en-GB" sz="6000" dirty="0">
                <a:solidFill>
                  <a:srgbClr val="00AEEE"/>
                </a:solidFill>
                <a:latin typeface="Gill Sans MT" panose="020B0502020104020203" pitchFamily="34" charset="77"/>
              </a:rPr>
              <a:t>WOD – Spring 2 Overview</a:t>
            </a:r>
            <a:endParaRPr sz="6000" dirty="0">
              <a:solidFill>
                <a:srgbClr val="00AEEE"/>
              </a:solidFill>
              <a:latin typeface="Gill Sans MT" panose="020B0502020104020203" pitchFamily="34" charset="77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7EB416CD-9B55-CF42-A04C-30197FD22A3C}"/>
              </a:ext>
            </a:extLst>
          </p:cNvPr>
          <p:cNvGrpSpPr/>
          <p:nvPr/>
        </p:nvGrpSpPr>
        <p:grpSpPr>
          <a:xfrm>
            <a:off x="12304821" y="1110918"/>
            <a:ext cx="8917924" cy="15439250"/>
            <a:chOff x="11782763" y="-862597"/>
            <a:chExt cx="8917924" cy="15439250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A6BF06AC-22FD-FD44-8419-6C2D4AA8FA73}"/>
                </a:ext>
              </a:extLst>
            </p:cNvPr>
            <p:cNvSpPr/>
            <p:nvPr/>
          </p:nvSpPr>
          <p:spPr>
            <a:xfrm rot="896267" flipH="1">
              <a:off x="12315522" y="-525755"/>
              <a:ext cx="8385165" cy="15102408"/>
            </a:xfrm>
            <a:prstGeom prst="rect">
              <a:avLst/>
            </a:prstGeom>
            <a:solidFill>
              <a:srgbClr val="38E1FF"/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9D3503DD-D270-5F47-A19A-8586E0671135}"/>
                </a:ext>
              </a:extLst>
            </p:cNvPr>
            <p:cNvSpPr/>
            <p:nvPr/>
          </p:nvSpPr>
          <p:spPr>
            <a:xfrm rot="896267" flipH="1">
              <a:off x="11782763" y="-862597"/>
              <a:ext cx="6869178" cy="15102408"/>
            </a:xfrm>
            <a:prstGeom prst="rect">
              <a:avLst/>
            </a:prstGeom>
            <a:solidFill>
              <a:srgbClr val="38E1FF">
                <a:alpha val="33000"/>
              </a:srgbClr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37D75134-4940-2E43-970D-7151127F0958}"/>
              </a:ext>
            </a:extLst>
          </p:cNvPr>
          <p:cNvGrpSpPr/>
          <p:nvPr/>
        </p:nvGrpSpPr>
        <p:grpSpPr>
          <a:xfrm rot="11574440">
            <a:off x="-8428798" y="-6316639"/>
            <a:ext cx="8917924" cy="15439250"/>
            <a:chOff x="11782763" y="-862597"/>
            <a:chExt cx="8917924" cy="15439250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0DE4B2CD-9BA7-F745-975D-04D6E068AAAF}"/>
                </a:ext>
              </a:extLst>
            </p:cNvPr>
            <p:cNvSpPr/>
            <p:nvPr/>
          </p:nvSpPr>
          <p:spPr>
            <a:xfrm rot="896267" flipH="1">
              <a:off x="12315522" y="-525755"/>
              <a:ext cx="8385165" cy="15102408"/>
            </a:xfrm>
            <a:prstGeom prst="rect">
              <a:avLst/>
            </a:prstGeom>
            <a:solidFill>
              <a:srgbClr val="38E1FF"/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E68024AA-F9BA-D840-9EF5-E93003D788D2}"/>
                </a:ext>
              </a:extLst>
            </p:cNvPr>
            <p:cNvSpPr/>
            <p:nvPr/>
          </p:nvSpPr>
          <p:spPr>
            <a:xfrm rot="896267" flipH="1">
              <a:off x="11782763" y="-862597"/>
              <a:ext cx="6869178" cy="15102408"/>
            </a:xfrm>
            <a:prstGeom prst="rect">
              <a:avLst/>
            </a:prstGeom>
            <a:solidFill>
              <a:srgbClr val="38E1FF">
                <a:alpha val="33000"/>
              </a:srgbClr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E1C808EC-8455-CA43-8401-6823600E178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0" r="12019" b="14894"/>
          <a:stretch/>
        </p:blipFill>
        <p:spPr>
          <a:xfrm>
            <a:off x="308911" y="305549"/>
            <a:ext cx="1622203" cy="1340029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49B81AD-A600-27E6-3D96-319197B0A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8353812"/>
              </p:ext>
            </p:extLst>
          </p:nvPr>
        </p:nvGraphicFramePr>
        <p:xfrm>
          <a:off x="786911" y="1795971"/>
          <a:ext cx="2348346" cy="3535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9545">
                  <a:extLst>
                    <a:ext uri="{9D8B030D-6E8A-4147-A177-3AD203B41FA5}">
                      <a16:colId xmlns:a16="http://schemas.microsoft.com/office/drawing/2014/main" val="537830094"/>
                    </a:ext>
                  </a:extLst>
                </a:gridCol>
                <a:gridCol w="1828801">
                  <a:extLst>
                    <a:ext uri="{9D8B030D-6E8A-4147-A177-3AD203B41FA5}">
                      <a16:colId xmlns:a16="http://schemas.microsoft.com/office/drawing/2014/main" val="1705775314"/>
                    </a:ext>
                  </a:extLst>
                </a:gridCol>
              </a:tblGrid>
              <a:tr h="320031">
                <a:tc gridSpan="2">
                  <a:txBody>
                    <a:bodyPr/>
                    <a:lstStyle/>
                    <a:p>
                      <a:r>
                        <a:rPr lang="en-GB" sz="1600" b="1" dirty="0">
                          <a:latin typeface="Gill Sans MT" panose="020B0502020104020203" pitchFamily="34" charset="77"/>
                        </a:rPr>
                        <a:t>Week 1 – Mar 3rd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661289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block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9024497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part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03028769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early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89761686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quiet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34362737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scribble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53578352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cruel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9308117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meander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6547124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dense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8709936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gnarled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63533995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embark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57007571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329C863-E47E-29BC-03D0-04702F423B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5672530"/>
              </p:ext>
            </p:extLst>
          </p:nvPr>
        </p:nvGraphicFramePr>
        <p:xfrm>
          <a:off x="786911" y="5578464"/>
          <a:ext cx="2348346" cy="3535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9545">
                  <a:extLst>
                    <a:ext uri="{9D8B030D-6E8A-4147-A177-3AD203B41FA5}">
                      <a16:colId xmlns:a16="http://schemas.microsoft.com/office/drawing/2014/main" val="537830094"/>
                    </a:ext>
                  </a:extLst>
                </a:gridCol>
                <a:gridCol w="1828801">
                  <a:extLst>
                    <a:ext uri="{9D8B030D-6E8A-4147-A177-3AD203B41FA5}">
                      <a16:colId xmlns:a16="http://schemas.microsoft.com/office/drawing/2014/main" val="1705775314"/>
                    </a:ext>
                  </a:extLst>
                </a:gridCol>
              </a:tblGrid>
              <a:tr h="320031">
                <a:tc gridSpan="2">
                  <a:txBody>
                    <a:bodyPr/>
                    <a:lstStyle/>
                    <a:p>
                      <a:r>
                        <a:rPr lang="en-GB" sz="1600" b="1" dirty="0">
                          <a:latin typeface="Gill Sans MT" panose="020B0502020104020203" pitchFamily="34" charset="77"/>
                        </a:rPr>
                        <a:t>Week 5 – Mar 31st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661289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crush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9024497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distance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03028769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undo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89761686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parade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34362737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wink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53578352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dwell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9308117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rate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6547124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arrange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8709936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clutch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63533995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unkempt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57007571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ABB42DF-E0F1-F67D-D1C3-A04E5BC47C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7601774"/>
              </p:ext>
            </p:extLst>
          </p:nvPr>
        </p:nvGraphicFramePr>
        <p:xfrm>
          <a:off x="3814208" y="1795971"/>
          <a:ext cx="2348346" cy="3535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9545">
                  <a:extLst>
                    <a:ext uri="{9D8B030D-6E8A-4147-A177-3AD203B41FA5}">
                      <a16:colId xmlns:a16="http://schemas.microsoft.com/office/drawing/2014/main" val="537830094"/>
                    </a:ext>
                  </a:extLst>
                </a:gridCol>
                <a:gridCol w="1828801">
                  <a:extLst>
                    <a:ext uri="{9D8B030D-6E8A-4147-A177-3AD203B41FA5}">
                      <a16:colId xmlns:a16="http://schemas.microsoft.com/office/drawing/2014/main" val="1705775314"/>
                    </a:ext>
                  </a:extLst>
                </a:gridCol>
              </a:tblGrid>
              <a:tr h="320031">
                <a:tc gridSpan="2">
                  <a:txBody>
                    <a:bodyPr/>
                    <a:lstStyle/>
                    <a:p>
                      <a:r>
                        <a:rPr lang="en-GB" sz="1600" b="1" dirty="0">
                          <a:latin typeface="Gill Sans MT" panose="020B0502020104020203" pitchFamily="34" charset="77"/>
                        </a:rPr>
                        <a:t>Week 2 – Mar 10th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661289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chill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9024497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sale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03028769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peek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89761686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moody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34362737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remember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53578352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deliver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9308117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mediocre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6547124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detect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8709936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recline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63533995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evade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57007571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C14BE44D-7304-2696-AFCE-0ED5B7B708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9689707"/>
              </p:ext>
            </p:extLst>
          </p:nvPr>
        </p:nvGraphicFramePr>
        <p:xfrm>
          <a:off x="6841505" y="1795971"/>
          <a:ext cx="2348346" cy="3535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9545">
                  <a:extLst>
                    <a:ext uri="{9D8B030D-6E8A-4147-A177-3AD203B41FA5}">
                      <a16:colId xmlns:a16="http://schemas.microsoft.com/office/drawing/2014/main" val="537830094"/>
                    </a:ext>
                  </a:extLst>
                </a:gridCol>
                <a:gridCol w="1828801">
                  <a:extLst>
                    <a:ext uri="{9D8B030D-6E8A-4147-A177-3AD203B41FA5}">
                      <a16:colId xmlns:a16="http://schemas.microsoft.com/office/drawing/2014/main" val="1705775314"/>
                    </a:ext>
                  </a:extLst>
                </a:gridCol>
              </a:tblGrid>
              <a:tr h="320031">
                <a:tc gridSpan="2">
                  <a:txBody>
                    <a:bodyPr/>
                    <a:lstStyle/>
                    <a:p>
                      <a:r>
                        <a:rPr lang="en-GB" sz="1600" b="1" dirty="0">
                          <a:latin typeface="Gill Sans MT" panose="020B0502020104020203" pitchFamily="34" charset="77"/>
                        </a:rPr>
                        <a:t>Week 3 – Mar 17th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661289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cling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9024497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deal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03028769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glum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89761686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mutter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34362737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wrap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53578352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delay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9308117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erase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6547124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courage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8709936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anxious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63533995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discard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57007571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F2516CD0-7A50-F343-7E26-3706EB3DA3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3935781"/>
              </p:ext>
            </p:extLst>
          </p:nvPr>
        </p:nvGraphicFramePr>
        <p:xfrm>
          <a:off x="9868802" y="1795971"/>
          <a:ext cx="2348346" cy="3535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9545">
                  <a:extLst>
                    <a:ext uri="{9D8B030D-6E8A-4147-A177-3AD203B41FA5}">
                      <a16:colId xmlns:a16="http://schemas.microsoft.com/office/drawing/2014/main" val="537830094"/>
                    </a:ext>
                  </a:extLst>
                </a:gridCol>
                <a:gridCol w="1828801">
                  <a:extLst>
                    <a:ext uri="{9D8B030D-6E8A-4147-A177-3AD203B41FA5}">
                      <a16:colId xmlns:a16="http://schemas.microsoft.com/office/drawing/2014/main" val="1705775314"/>
                    </a:ext>
                  </a:extLst>
                </a:gridCol>
              </a:tblGrid>
              <a:tr h="320031">
                <a:tc gridSpan="2">
                  <a:txBody>
                    <a:bodyPr/>
                    <a:lstStyle/>
                    <a:p>
                      <a:r>
                        <a:rPr lang="en-GB" sz="1600" b="1" dirty="0">
                          <a:latin typeface="Gill Sans MT" panose="020B0502020104020203" pitchFamily="34" charset="77"/>
                        </a:rPr>
                        <a:t>Week 4 – Mar 24th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661289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croak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9024497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discover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03028769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tight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89761686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notice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34362737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wise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53578352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digest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9308117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crooked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6547124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adjacent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8709936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apologise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63533995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unique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57007571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D440E9CA-1CB2-79EE-5922-3B70F43411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8297190"/>
              </p:ext>
            </p:extLst>
          </p:nvPr>
        </p:nvGraphicFramePr>
        <p:xfrm>
          <a:off x="3814208" y="5578464"/>
          <a:ext cx="2348346" cy="3535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9545">
                  <a:extLst>
                    <a:ext uri="{9D8B030D-6E8A-4147-A177-3AD203B41FA5}">
                      <a16:colId xmlns:a16="http://schemas.microsoft.com/office/drawing/2014/main" val="537830094"/>
                    </a:ext>
                  </a:extLst>
                </a:gridCol>
                <a:gridCol w="1828801">
                  <a:extLst>
                    <a:ext uri="{9D8B030D-6E8A-4147-A177-3AD203B41FA5}">
                      <a16:colId xmlns:a16="http://schemas.microsoft.com/office/drawing/2014/main" val="1705775314"/>
                    </a:ext>
                  </a:extLst>
                </a:gridCol>
              </a:tblGrid>
              <a:tr h="320031">
                <a:tc gridSpan="2">
                  <a:txBody>
                    <a:bodyPr/>
                    <a:lstStyle/>
                    <a:p>
                      <a:r>
                        <a:rPr lang="en-GB" sz="1600" b="1" dirty="0">
                          <a:latin typeface="Gill Sans MT" panose="020B0502020104020203" pitchFamily="34" charset="77"/>
                        </a:rPr>
                        <a:t>Week 6 – Apr 7th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661289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dangle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9024497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doze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03028769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dunk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89761686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plod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34362737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waddle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53578352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direct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9308117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bland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6547124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cerulean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8709936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deprive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63533995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delight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57007571"/>
                  </a:ext>
                </a:extLst>
              </a:tr>
            </a:tbl>
          </a:graphicData>
        </a:graphic>
      </p:graphicFrame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A3AA115-9890-D20F-62DD-01106CD50C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2496370"/>
              </p:ext>
            </p:extLst>
          </p:nvPr>
        </p:nvGraphicFramePr>
        <p:xfrm>
          <a:off x="6841505" y="5578464"/>
          <a:ext cx="2348346" cy="3535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9545">
                  <a:extLst>
                    <a:ext uri="{9D8B030D-6E8A-4147-A177-3AD203B41FA5}">
                      <a16:colId xmlns:a16="http://schemas.microsoft.com/office/drawing/2014/main" val="537830094"/>
                    </a:ext>
                  </a:extLst>
                </a:gridCol>
                <a:gridCol w="1828801">
                  <a:extLst>
                    <a:ext uri="{9D8B030D-6E8A-4147-A177-3AD203B41FA5}">
                      <a16:colId xmlns:a16="http://schemas.microsoft.com/office/drawing/2014/main" val="1705775314"/>
                    </a:ext>
                  </a:extLst>
                </a:gridCol>
              </a:tblGrid>
              <a:tr h="320031">
                <a:tc gridSpan="2">
                  <a:txBody>
                    <a:bodyPr/>
                    <a:lstStyle/>
                    <a:p>
                      <a:r>
                        <a:rPr lang="en-GB" sz="1600" b="1" dirty="0">
                          <a:latin typeface="Gill Sans MT" panose="020B0502020104020203" pitchFamily="34" charset="77"/>
                        </a:rPr>
                        <a:t>Week 7 – Apr 14th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661289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aid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9024497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blue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03028769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bundle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89761686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crafty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34362737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expert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53578352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avid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9308117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attract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6547124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complete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8709936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curious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63533995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desolate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57007571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4C893C8-C53A-1850-5695-039B1DE957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7152372"/>
              </p:ext>
            </p:extLst>
          </p:nvPr>
        </p:nvGraphicFramePr>
        <p:xfrm>
          <a:off x="9868802" y="5578464"/>
          <a:ext cx="2348346" cy="3535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9545">
                  <a:extLst>
                    <a:ext uri="{9D8B030D-6E8A-4147-A177-3AD203B41FA5}">
                      <a16:colId xmlns:a16="http://schemas.microsoft.com/office/drawing/2014/main" val="537830094"/>
                    </a:ext>
                  </a:extLst>
                </a:gridCol>
                <a:gridCol w="1828801">
                  <a:extLst>
                    <a:ext uri="{9D8B030D-6E8A-4147-A177-3AD203B41FA5}">
                      <a16:colId xmlns:a16="http://schemas.microsoft.com/office/drawing/2014/main" val="1705775314"/>
                    </a:ext>
                  </a:extLst>
                </a:gridCol>
              </a:tblGrid>
              <a:tr h="320031">
                <a:tc gridSpan="2">
                  <a:txBody>
                    <a:bodyPr/>
                    <a:lstStyle/>
                    <a:p>
                      <a:r>
                        <a:rPr lang="en-GB" sz="1600" b="1" dirty="0">
                          <a:latin typeface="Gill Sans MT" panose="020B0502020104020203" pitchFamily="34" charset="77"/>
                        </a:rPr>
                        <a:t>Week 8 – April 21st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661289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grubby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9024497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harvest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03028769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nudge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89761686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purr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34362737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quiz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53578352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harmless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9308117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hesitate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6547124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humble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8709936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manoeuvre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63533995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potent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570075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7034231"/>
      </p:ext>
    </p:extLst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24298</TotalTime>
  <Words>205</Words>
  <Application>Microsoft Macintosh PowerPoint</Application>
  <PresentationFormat>Custom</PresentationFormat>
  <Paragraphs>169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Gill Sans MT</vt:lpstr>
      <vt:lpstr>Helvetica</vt:lpstr>
      <vt:lpstr>Helvetica Light</vt:lpstr>
      <vt:lpstr>Helvetica Neue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Andrew Jennings</cp:lastModifiedBy>
  <cp:revision>465</cp:revision>
  <dcterms:modified xsi:type="dcterms:W3CDTF">2025-03-21T10:38:58Z</dcterms:modified>
</cp:coreProperties>
</file>